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9" r:id="rId2"/>
    <p:sldId id="263" r:id="rId3"/>
    <p:sldId id="264" r:id="rId4"/>
    <p:sldId id="265" r:id="rId5"/>
  </p:sldIdLst>
  <p:sldSz cx="9144000" cy="5143500" type="screen16x9"/>
  <p:notesSz cx="9144000" cy="5149850"/>
  <p:defaultTextStyle>
    <a:defPPr>
      <a:defRPr kern="0"/>
    </a:defPPr>
  </p:defaultTextStyle>
  <p:extLst>
    <p:ext uri="{EFAFB233-063F-42B5-8137-9DF3F51BA10A}">
      <p15:sldGuideLst xmlns="" xmlns:p15="http://schemas.microsoft.com/office/powerpoint/2012/main">
        <p15:guide id="1" orient="horz" pos="287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17"/>
    <p:restoredTop sz="94671"/>
  </p:normalViewPr>
  <p:slideViewPr>
    <p:cSldViewPr>
      <p:cViewPr varScale="1">
        <p:scale>
          <a:sx n="90" d="100"/>
          <a:sy n="90" d="100"/>
        </p:scale>
        <p:origin x="-120" y="-520"/>
      </p:cViewPr>
      <p:guideLst>
        <p:guide orient="horz" pos="2876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9507C-1248-9447-AFDF-F117DD64E754}" type="datetimeFigureOut">
              <a:rPr kumimoji="1" lang="ja-JP" altLang="en-US" smtClean="0"/>
              <a:t>25/10/30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4525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2478088"/>
            <a:ext cx="7315200" cy="2028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80013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72E06-97E8-654A-9185-E7E93661EA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3592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4"/>
            <a:ext cx="7772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25/10/30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25/10/30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25/10/30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25/10/30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25/10/30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78FE6CA4-EBAB-CD62-664D-EB535F89E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47477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="" xmlns:a16="http://schemas.microsoft.com/office/drawing/2014/main" id="{3EFB7980-80A7-D735-0025-D79D0EF00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00C38CEB-5CAF-BEB7-40E9-EDAAD32D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6046-36D1-9440-8EA3-091471CA11D5}" type="datetimeFigureOut">
              <a:rPr kumimoji="1" lang="ja-JP" altLang="en-US" smtClean="0"/>
              <a:t>25/10/30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="" xmlns:a16="http://schemas.microsoft.com/office/drawing/2014/main" id="{904F12CC-A9CB-BDA4-9791-D8A1D648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00383D56-7CB0-8301-61C3-A00A26DE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4086-061D-2B4D-9F19-07A001BC6C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060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4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25/10/30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6651">
        <a:defRPr>
          <a:latin typeface="+mn-lt"/>
          <a:ea typeface="+mn-ea"/>
          <a:cs typeface="+mn-cs"/>
        </a:defRPr>
      </a:lvl2pPr>
      <a:lvl3pPr marL="913303">
        <a:defRPr>
          <a:latin typeface="+mn-lt"/>
          <a:ea typeface="+mn-ea"/>
          <a:cs typeface="+mn-cs"/>
        </a:defRPr>
      </a:lvl3pPr>
      <a:lvl4pPr marL="1369954">
        <a:defRPr>
          <a:latin typeface="+mn-lt"/>
          <a:ea typeface="+mn-ea"/>
          <a:cs typeface="+mn-cs"/>
        </a:defRPr>
      </a:lvl4pPr>
      <a:lvl5pPr marL="1826605">
        <a:defRPr>
          <a:latin typeface="+mn-lt"/>
          <a:ea typeface="+mn-ea"/>
          <a:cs typeface="+mn-cs"/>
        </a:defRPr>
      </a:lvl5pPr>
      <a:lvl6pPr marL="2283257">
        <a:defRPr>
          <a:latin typeface="+mn-lt"/>
          <a:ea typeface="+mn-ea"/>
          <a:cs typeface="+mn-cs"/>
        </a:defRPr>
      </a:lvl6pPr>
      <a:lvl7pPr marL="2739908">
        <a:defRPr>
          <a:latin typeface="+mn-lt"/>
          <a:ea typeface="+mn-ea"/>
          <a:cs typeface="+mn-cs"/>
        </a:defRPr>
      </a:lvl7pPr>
      <a:lvl8pPr marL="3196560">
        <a:defRPr>
          <a:latin typeface="+mn-lt"/>
          <a:ea typeface="+mn-ea"/>
          <a:cs typeface="+mn-cs"/>
        </a:defRPr>
      </a:lvl8pPr>
      <a:lvl9pPr marL="365321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651">
        <a:defRPr>
          <a:latin typeface="+mn-lt"/>
          <a:ea typeface="+mn-ea"/>
          <a:cs typeface="+mn-cs"/>
        </a:defRPr>
      </a:lvl2pPr>
      <a:lvl3pPr marL="913303">
        <a:defRPr>
          <a:latin typeface="+mn-lt"/>
          <a:ea typeface="+mn-ea"/>
          <a:cs typeface="+mn-cs"/>
        </a:defRPr>
      </a:lvl3pPr>
      <a:lvl4pPr marL="1369954">
        <a:defRPr>
          <a:latin typeface="+mn-lt"/>
          <a:ea typeface="+mn-ea"/>
          <a:cs typeface="+mn-cs"/>
        </a:defRPr>
      </a:lvl4pPr>
      <a:lvl5pPr marL="1826605">
        <a:defRPr>
          <a:latin typeface="+mn-lt"/>
          <a:ea typeface="+mn-ea"/>
          <a:cs typeface="+mn-cs"/>
        </a:defRPr>
      </a:lvl5pPr>
      <a:lvl6pPr marL="2283257">
        <a:defRPr>
          <a:latin typeface="+mn-lt"/>
          <a:ea typeface="+mn-ea"/>
          <a:cs typeface="+mn-cs"/>
        </a:defRPr>
      </a:lvl6pPr>
      <a:lvl7pPr marL="2739908">
        <a:defRPr>
          <a:latin typeface="+mn-lt"/>
          <a:ea typeface="+mn-ea"/>
          <a:cs typeface="+mn-cs"/>
        </a:defRPr>
      </a:lvl7pPr>
      <a:lvl8pPr marL="3196560">
        <a:defRPr>
          <a:latin typeface="+mn-lt"/>
          <a:ea typeface="+mn-ea"/>
          <a:cs typeface="+mn-cs"/>
        </a:defRPr>
      </a:lvl8pPr>
      <a:lvl9pPr marL="365321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黒い背景に白い文字がある&#10;&#10;低い精度で自動的に生成された説明">
            <a:extLst>
              <a:ext uri="{FF2B5EF4-FFF2-40B4-BE49-F238E27FC236}">
                <a16:creationId xmlns="" xmlns:a16="http://schemas.microsoft.com/office/drawing/2014/main" id="{A810A053-CD01-6F09-3FFE-EB5B6AAE2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0"/>
            <a:ext cx="9147360" cy="514349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0762B8BF-2590-A36F-C99C-755B86415EE9}"/>
              </a:ext>
            </a:extLst>
          </p:cNvPr>
          <p:cNvSpPr txBox="1"/>
          <p:nvPr/>
        </p:nvSpPr>
        <p:spPr>
          <a:xfrm>
            <a:off x="2379360" y="3527673"/>
            <a:ext cx="6274143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1500" b="1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http://www.jsci73.net/</a:t>
            </a:r>
          </a:p>
          <a:p>
            <a:r>
              <a:rPr lang="en" altLang="ja-JP" sz="105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 </a:t>
            </a:r>
            <a:endParaRPr lang="en" altLang="ja-JP" sz="1500" dirty="0">
              <a:solidFill>
                <a:schemeClr val="bg1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設立</a:t>
            </a:r>
            <a:r>
              <a:rPr lang="en-US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1973</a:t>
            </a:r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年、会員数約</a:t>
            </a:r>
            <a:r>
              <a:rPr lang="en-US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1,600</a:t>
            </a:r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（</a:t>
            </a:r>
            <a:r>
              <a:rPr lang="en-US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2024</a:t>
            </a:r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年</a:t>
            </a:r>
            <a:r>
              <a:rPr lang="en-US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7</a:t>
            </a:r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月）</a:t>
            </a:r>
            <a:endParaRPr lang="en-US" altLang="ja-JP" sz="1500" dirty="0">
              <a:solidFill>
                <a:schemeClr val="bg1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年次学術集会（秋期）、国際シンポジウム（春期）：毎年開催</a:t>
            </a:r>
            <a:endParaRPr lang="en" altLang="ja-JP" sz="1500" dirty="0">
              <a:solidFill>
                <a:schemeClr val="bg1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免疫療法認定医制度</a:t>
            </a:r>
            <a:endParaRPr lang="en" altLang="ja-JP" sz="1500" dirty="0">
              <a:solidFill>
                <a:schemeClr val="bg1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r>
              <a:rPr lang="ja-JP" altLang="en-US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学会誌（オープンアクセスジャーナル）：</a:t>
            </a:r>
            <a:r>
              <a:rPr lang="en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Immunological Medicine</a:t>
            </a:r>
          </a:p>
          <a:p>
            <a:r>
              <a:rPr lang="en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https://</a:t>
            </a:r>
            <a:r>
              <a:rPr lang="en" altLang="ja-JP" sz="1500" dirty="0" err="1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www.tandfonline.com</a:t>
            </a:r>
            <a:r>
              <a:rPr lang="en" altLang="ja-JP" sz="1500" dirty="0">
                <a:solidFill>
                  <a:schemeClr val="bg1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/toc/timm20/current</a:t>
            </a:r>
            <a:endParaRPr kumimoji="1" lang="ja-JP" altLang="en-US" sz="1500" dirty="0">
              <a:solidFill>
                <a:schemeClr val="bg1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="" xmlns:a16="http://schemas.microsoft.com/office/drawing/2014/main" id="{64796392-2B1D-8726-7681-EC666556CFF3}"/>
              </a:ext>
            </a:extLst>
          </p:cNvPr>
          <p:cNvSpPr txBox="1"/>
          <p:nvPr/>
        </p:nvSpPr>
        <p:spPr>
          <a:xfrm>
            <a:off x="3581400" y="2248583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FFFF00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一般社団法人</a:t>
            </a:r>
            <a:endParaRPr lang="en-US" altLang="ja-JP" b="1" dirty="0">
              <a:solidFill>
                <a:srgbClr val="FFFF00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  <a:p>
            <a:r>
              <a:rPr kumimoji="1" lang="ja-JP" altLang="en-US" b="1" dirty="0">
                <a:solidFill>
                  <a:srgbClr val="FFFF00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日本医学会分科会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5BDEB368-D8DB-F260-311A-7035FE421853}"/>
              </a:ext>
            </a:extLst>
          </p:cNvPr>
          <p:cNvSpPr txBox="1"/>
          <p:nvPr/>
        </p:nvSpPr>
        <p:spPr>
          <a:xfrm>
            <a:off x="5439506" y="2271666"/>
            <a:ext cx="36067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300" b="1" dirty="0">
                <a:solidFill>
                  <a:srgbClr val="FFFF00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日本臨床免疫学会</a:t>
            </a:r>
            <a:r>
              <a:rPr lang="en" altLang="ja-JP" sz="3300" b="1" dirty="0">
                <a:solidFill>
                  <a:srgbClr val="FFFF00"/>
                </a:solidFill>
                <a:effectLst>
                  <a:outerShdw blurRad="50800" dist="63500" algn="tl" rotWithShape="0">
                    <a:schemeClr val="accent1">
                      <a:lumMod val="50000"/>
                      <a:alpha val="94000"/>
                    </a:schemeClr>
                  </a:outerShdw>
                </a:effectLst>
                <a:latin typeface="Hiragino Mincho Pro W3" panose="02020300000000000000" pitchFamily="18" charset="-128"/>
                <a:ea typeface="Hiragino Mincho Pro W3" panose="02020300000000000000" pitchFamily="18" charset="-128"/>
              </a:rPr>
              <a:t> </a:t>
            </a:r>
            <a:endParaRPr kumimoji="1" lang="ja-JP" altLang="en-US" sz="3300" b="1" dirty="0">
              <a:solidFill>
                <a:srgbClr val="FFFF00"/>
              </a:solidFill>
              <a:effectLst>
                <a:outerShdw blurRad="50800" dist="63500" algn="tl" rotWithShape="0">
                  <a:schemeClr val="accent1">
                    <a:lumMod val="50000"/>
                    <a:alpha val="94000"/>
                  </a:schemeClr>
                </a:outerShdw>
              </a:effectLst>
              <a:latin typeface="Hiragino Mincho Pro W3" panose="02020300000000000000" pitchFamily="18" charset="-128"/>
              <a:ea typeface="Hiragino Mincho Pro W3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859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AI によって生成されたコンテンツは間違っている可能性があります。">
            <a:extLst>
              <a:ext uri="{FF2B5EF4-FFF2-40B4-BE49-F238E27FC236}">
                <a16:creationId xmlns="" xmlns:a16="http://schemas.microsoft.com/office/drawing/2014/main" id="{9C5B72BE-3ADC-D8D4-3A22-68F4092D2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2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xmlns="" id="{A253A1B2-498E-3C02-454B-60532BE14E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62" y="1652"/>
            <a:ext cx="9142138" cy="51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72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xmlns="" id="{9661FDA5-5B48-5A4D-8625-2FD40365B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0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</TotalTime>
  <Words>59</Words>
  <Application>Microsoft Macintosh PowerPoint</Application>
  <PresentationFormat>画面に合わせる (16:9)</PresentationFormat>
  <Paragraphs>10</Paragraphs>
  <Slides>4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5" baseType="lpstr"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16：9_背景</dc:title>
  <dc:creator>81704</dc:creator>
  <cp:lastModifiedBy>iMac5004</cp:lastModifiedBy>
  <cp:revision>26</cp:revision>
  <dcterms:created xsi:type="dcterms:W3CDTF">2023-02-14T10:56:54Z</dcterms:created>
  <dcterms:modified xsi:type="dcterms:W3CDTF">2025-10-30T09:52:26Z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2023-02-14T00:00:00Z</vt:filetime>
  </property>
  <property fmtid="{D5CDD505-2E9C-101B-9397-08002B2CF9AE}" pid="3" name="Creator">
    <vt:lpwstr>Adobe Illustrator 26.5 (Macintosh)</vt:lpwstr>
  </property>
  <property fmtid="{D5CDD505-2E9C-101B-9397-08002B2CF9AE}" pid="4" name="LastSaved">
    <vt:filetime>2023-02-14T00:00:00Z</vt:filetime>
  </property>
  <property fmtid="{D5CDD505-2E9C-101B-9397-08002B2CF9AE}" pid="5" name="Producer">
    <vt:lpwstr>Adobe PDF library 16.07</vt:lpwstr>
  </property>
</Properties>
</file>